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1" r:id="rId1"/>
  </p:sldMasterIdLst>
  <p:notesMasterIdLst>
    <p:notesMasterId r:id="rId9"/>
  </p:notesMasterIdLst>
  <p:sldIdLst>
    <p:sldId id="256" r:id="rId2"/>
    <p:sldId id="258" r:id="rId3"/>
    <p:sldId id="259" r:id="rId4"/>
    <p:sldId id="260" r:id="rId5"/>
    <p:sldId id="261" r:id="rId6"/>
    <p:sldId id="262" r:id="rId7"/>
    <p:sldId id="264" r:id="rId8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4220" autoAdjust="0"/>
  </p:normalViewPr>
  <p:slideViewPr>
    <p:cSldViewPr snapToGrid="0">
      <p:cViewPr varScale="1">
        <p:scale>
          <a:sx n="96" d="100"/>
          <a:sy n="96" d="100"/>
        </p:scale>
        <p:origin x="-1116" y="-10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050734A-89DB-4A86-A973-B3929FF9299C}" type="datetimeFigureOut">
              <a:rPr lang="ru-RU" smtClean="0"/>
              <a:pPr/>
              <a:t>23.10.2025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83534E4-7159-4195-BBBB-E279783E465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23963115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83534E4-7159-4195-BBBB-E279783E4651}" type="slidenum">
              <a:rPr lang="ru-RU" smtClean="0"/>
              <a:pPr/>
              <a:t>5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14"/>
          <p:cNvSpPr/>
          <p:nvPr/>
        </p:nvSpPr>
        <p:spPr>
          <a:xfrm>
            <a:off x="406401" y="329185"/>
            <a:ext cx="11376073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558129" y="434162"/>
            <a:ext cx="11075745" cy="3108960"/>
          </a:xfrm>
          <a:prstGeom prst="roundRect">
            <a:avLst>
              <a:gd name="adj" fmla="val 4578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ctrTitle"/>
          </p:nvPr>
        </p:nvSpPr>
        <p:spPr>
          <a:xfrm>
            <a:off x="963168" y="1820206"/>
            <a:ext cx="10363200" cy="1828800"/>
          </a:xfrm>
        </p:spPr>
        <p:txBody>
          <a:bodyPr lIns="45720" rIns="45720" bIns="45720"/>
          <a:lstStyle>
            <a:lvl1pPr algn="r">
              <a:defRPr sz="4500" b="1">
                <a:solidFill>
                  <a:schemeClr val="accent1">
                    <a:tint val="88000"/>
                    <a:satMod val="150000"/>
                  </a:scheme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0" name="Подзаголовок 19"/>
          <p:cNvSpPr>
            <a:spLocks noGrp="1"/>
          </p:cNvSpPr>
          <p:nvPr>
            <p:ph type="subTitle" idx="1"/>
          </p:nvPr>
        </p:nvSpPr>
        <p:spPr>
          <a:xfrm>
            <a:off x="963168" y="3685032"/>
            <a:ext cx="10363200" cy="914400"/>
          </a:xfrm>
        </p:spPr>
        <p:txBody>
          <a:bodyPr lIns="182880" tIns="0"/>
          <a:lstStyle>
            <a:lvl1pPr marL="36576" indent="0" algn="r">
              <a:spcBef>
                <a:spcPts val="0"/>
              </a:spcBef>
              <a:buNone/>
              <a:defRPr sz="2000">
                <a:solidFill>
                  <a:schemeClr val="bg2">
                    <a:shade val="2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ED6C8E8-D9CD-4DFE-A31D-6748C57155B6}" type="datetimeFigureOut">
              <a:rPr lang="ru-RU" smtClean="0"/>
              <a:pPr/>
              <a:t>23.10.2025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11" name="Номер слайда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5C3ADAF-0770-44EA-9C31-9AC8DD6CBE5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0560" y="4983480"/>
            <a:ext cx="10911840" cy="105156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70560" y="530352"/>
            <a:ext cx="10911840" cy="4187952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ED6C8E8-D9CD-4DFE-A31D-6748C57155B6}" type="datetimeFigureOut">
              <a:rPr lang="ru-RU" smtClean="0"/>
              <a:pPr/>
              <a:t>23.10.2025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5C3ADAF-0770-44EA-9C31-9AC8DD6CBE5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533405"/>
            <a:ext cx="2641600" cy="5257799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711200" y="533403"/>
            <a:ext cx="7924800" cy="525780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ED6C8E8-D9CD-4DFE-A31D-6748C57155B6}" type="datetimeFigureOut">
              <a:rPr lang="ru-RU" smtClean="0"/>
              <a:pPr/>
              <a:t>23.10.2025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5C3ADAF-0770-44EA-9C31-9AC8DD6CBE5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0560" y="4983480"/>
            <a:ext cx="10911840" cy="105156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70560" y="530352"/>
            <a:ext cx="10911840" cy="4187952"/>
          </a:xfrm>
        </p:spPr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ED6C8E8-D9CD-4DFE-A31D-6748C57155B6}" type="datetimeFigureOut">
              <a:rPr lang="ru-RU" smtClean="0"/>
              <a:pPr/>
              <a:t>23.10.2025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5C3ADAF-0770-44EA-9C31-9AC8DD6CBE5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Скругленный прямоугольник 13"/>
          <p:cNvSpPr/>
          <p:nvPr/>
        </p:nvSpPr>
        <p:spPr>
          <a:xfrm>
            <a:off x="406401" y="329185"/>
            <a:ext cx="11376073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558129" y="434163"/>
            <a:ext cx="11075745" cy="4341329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4459" y="4928616"/>
            <a:ext cx="10911840" cy="676656"/>
          </a:xfrm>
        </p:spPr>
        <p:txBody>
          <a:bodyPr lIns="91440" bIns="0" anchor="b"/>
          <a:lstStyle>
            <a:lvl1pPr algn="l">
              <a:buNone/>
              <a:defRPr sz="3600" b="0" cap="none" baseline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4459" y="5624484"/>
            <a:ext cx="10911840" cy="420624"/>
          </a:xfrm>
        </p:spPr>
        <p:txBody>
          <a:bodyPr lIns="118872" tIns="0" anchor="t"/>
          <a:lstStyle>
            <a:lvl1pPr marL="0" marR="36576" indent="0" algn="l">
              <a:spcBef>
                <a:spcPts val="0"/>
              </a:spcBef>
              <a:spcAft>
                <a:spcPts val="0"/>
              </a:spcAft>
              <a:buNone/>
              <a:defRPr sz="1800" b="0">
                <a:solidFill>
                  <a:schemeClr val="accent1">
                    <a:shade val="50000"/>
                    <a:satMod val="110000"/>
                  </a:schemeClr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ED6C8E8-D9CD-4DFE-A31D-6748C57155B6}" type="datetimeFigureOut">
              <a:rPr lang="ru-RU" smtClean="0"/>
              <a:pPr/>
              <a:t>23.10.2025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5C3ADAF-0770-44EA-9C31-9AC8DD6CBE5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85803" y="530352"/>
            <a:ext cx="524256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340480" y="530352"/>
            <a:ext cx="524256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ED6C8E8-D9CD-4DFE-A31D-6748C57155B6}" type="datetimeFigureOut">
              <a:rPr lang="ru-RU" smtClean="0"/>
              <a:pPr/>
              <a:t>23.10.2025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5C3ADAF-0770-44EA-9C31-9AC8DD6CBE5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0560" y="4983480"/>
            <a:ext cx="10911840" cy="1051560"/>
          </a:xfrm>
        </p:spPr>
        <p:txBody>
          <a:bodyPr anchor="b"/>
          <a:lstStyle>
            <a:lvl1pPr>
              <a:defRPr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09632" y="579438"/>
            <a:ext cx="5242560" cy="792162"/>
          </a:xfrm>
        </p:spPr>
        <p:txBody>
          <a:bodyPr lIns="146304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6202892" y="579438"/>
            <a:ext cx="5242560" cy="792162"/>
          </a:xfrm>
        </p:spPr>
        <p:txBody>
          <a:bodyPr lIns="137160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809632" y="1447800"/>
            <a:ext cx="524256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6202892" y="1447800"/>
            <a:ext cx="524256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ED6C8E8-D9CD-4DFE-A31D-6748C57155B6}" type="datetimeFigureOut">
              <a:rPr lang="ru-RU" smtClean="0"/>
              <a:pPr/>
              <a:t>23.10.2025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5C3ADAF-0770-44EA-9C31-9AC8DD6CBE5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ED6C8E8-D9CD-4DFE-A31D-6748C57155B6}" type="datetimeFigureOut">
              <a:rPr lang="ru-RU" smtClean="0"/>
              <a:pPr/>
              <a:t>23.10.2025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5C3ADAF-0770-44EA-9C31-9AC8DD6CBE5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406401" y="329185"/>
            <a:ext cx="11376073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ED6C8E8-D9CD-4DFE-A31D-6748C57155B6}" type="datetimeFigureOut">
              <a:rPr lang="ru-RU" smtClean="0"/>
              <a:pPr/>
              <a:t>23.10.2025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5C3ADAF-0770-44EA-9C31-9AC8DD6CBE5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385045" y="533400"/>
            <a:ext cx="3962400" cy="914400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7385129" y="1447802"/>
            <a:ext cx="3962400" cy="4206112"/>
          </a:xfrm>
        </p:spPr>
        <p:txBody>
          <a:bodyPr lIns="91440"/>
          <a:lstStyle>
            <a:lvl1pPr marL="18288" marR="18288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</a:defRPr>
            </a:lvl1pPr>
            <a:lvl2pPr>
              <a:buNone/>
              <a:defRPr sz="1200">
                <a:solidFill>
                  <a:schemeClr val="tx1"/>
                </a:solidFill>
              </a:defRPr>
            </a:lvl2pPr>
            <a:lvl3pPr>
              <a:buNone/>
              <a:defRPr sz="1000">
                <a:solidFill>
                  <a:schemeClr val="tx1"/>
                </a:solidFill>
              </a:defRPr>
            </a:lvl3pPr>
            <a:lvl4pPr>
              <a:buNone/>
              <a:defRPr sz="900">
                <a:solidFill>
                  <a:schemeClr val="tx1"/>
                </a:solidFill>
              </a:defRPr>
            </a:lvl4pPr>
            <a:lvl5pPr>
              <a:buNone/>
              <a:defRPr sz="900">
                <a:solidFill>
                  <a:schemeClr val="tx1"/>
                </a:solidFill>
              </a:defRPr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1015163" y="930144"/>
            <a:ext cx="6168212" cy="4724402"/>
          </a:xfr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 sz="2600">
                <a:solidFill>
                  <a:schemeClr val="tx1"/>
                </a:solidFill>
              </a:defRPr>
            </a:lvl2pPr>
            <a:lvl3pPr>
              <a:defRPr sz="2400">
                <a:solidFill>
                  <a:schemeClr val="tx1"/>
                </a:solidFill>
              </a:defRPr>
            </a:lvl3pPr>
            <a:lvl4pPr>
              <a:defRPr sz="2000">
                <a:solidFill>
                  <a:schemeClr val="tx1"/>
                </a:solidFill>
              </a:defRPr>
            </a:lvl4pPr>
            <a:lvl5pPr>
              <a:defRPr sz="2000">
                <a:solidFill>
                  <a:schemeClr val="tx1"/>
                </a:solidFill>
              </a:defRPr>
            </a:lvl5pPr>
            <a:lvl6pPr>
              <a:buNone/>
              <a:defRPr/>
            </a:lvl6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ED6C8E8-D9CD-4DFE-A31D-6748C57155B6}" type="datetimeFigureOut">
              <a:rPr lang="ru-RU" smtClean="0"/>
              <a:pPr/>
              <a:t>23.10.2025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5C3ADAF-0770-44EA-9C31-9AC8DD6CBE5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14"/>
          <p:cNvSpPr/>
          <p:nvPr/>
        </p:nvSpPr>
        <p:spPr>
          <a:xfrm>
            <a:off x="406401" y="329185"/>
            <a:ext cx="11376073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с одним скругленным углом 10"/>
          <p:cNvSpPr/>
          <p:nvPr/>
        </p:nvSpPr>
        <p:spPr>
          <a:xfrm>
            <a:off x="8534401" y="434162"/>
            <a:ext cx="3099473" cy="4343400"/>
          </a:xfrm>
          <a:prstGeom prst="round1Rect">
            <a:avLst>
              <a:gd name="adj" fmla="val 2748"/>
            </a:avLst>
          </a:prstGeom>
          <a:solidFill>
            <a:srgbClr val="1C1C1C"/>
          </a:soli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5012056"/>
            <a:ext cx="10972800" cy="1051560"/>
          </a:xfrm>
        </p:spPr>
        <p:txBody>
          <a:bodyPr anchor="t"/>
          <a:lstStyle>
            <a:lvl1pPr algn="l">
              <a:buNone/>
              <a:defRPr sz="3600" b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grayWhite">
          <a:xfrm>
            <a:off x="8616949" y="533400"/>
            <a:ext cx="2987040" cy="4211480"/>
          </a:xfrm>
        </p:spPr>
        <p:txBody>
          <a:bodyPr lIns="91440"/>
          <a:lstStyle>
            <a:lvl1pPr marL="45720" indent="0" algn="l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>
                <a:solidFill>
                  <a:srgbClr val="FFFFFF"/>
                </a:solidFill>
              </a:defRPr>
            </a:lvl2pPr>
            <a:lvl3pPr>
              <a:defRPr sz="1000">
                <a:solidFill>
                  <a:srgbClr val="FFFFFF"/>
                </a:solidFill>
              </a:defRPr>
            </a:lvl3pPr>
            <a:lvl4pPr>
              <a:defRPr sz="900">
                <a:solidFill>
                  <a:srgbClr val="FFFFFF"/>
                </a:solidFill>
              </a:defRPr>
            </a:lvl4pPr>
            <a:lvl5pPr>
              <a:defRPr sz="900">
                <a:solidFill>
                  <a:srgbClr val="FFFFFF"/>
                </a:solidFill>
              </a:defRPr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ED6C8E8-D9CD-4DFE-A31D-6748C57155B6}" type="datetimeFigureOut">
              <a:rPr lang="ru-RU" smtClean="0"/>
              <a:pPr/>
              <a:t>23.10.2025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5C3ADAF-0770-44EA-9C31-9AC8DD6CBE5A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61973" y="435768"/>
            <a:ext cx="7900416" cy="4343400"/>
          </a:xfrm>
          <a:prstGeom prst="snipRoundRect">
            <a:avLst>
              <a:gd name="adj1" fmla="val 1040"/>
              <a:gd name="adj2" fmla="val 0"/>
            </a:avLst>
          </a:prstGeom>
          <a:solidFill>
            <a:schemeClr val="bg2">
              <a:shade val="1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406401" y="329185"/>
            <a:ext cx="11376073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558129" y="434162"/>
            <a:ext cx="11075745" cy="5486400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3" name="Заголовок 12"/>
          <p:cNvSpPr>
            <a:spLocks noGrp="1"/>
          </p:cNvSpPr>
          <p:nvPr>
            <p:ph type="title"/>
          </p:nvPr>
        </p:nvSpPr>
        <p:spPr>
          <a:xfrm>
            <a:off x="670560" y="4985590"/>
            <a:ext cx="10911840" cy="1051560"/>
          </a:xfrm>
          <a:prstGeom prst="rect">
            <a:avLst/>
          </a:prstGeom>
        </p:spPr>
        <p:txBody>
          <a:bodyPr vert="horz" anchor="b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idx="1"/>
          </p:nvPr>
        </p:nvSpPr>
        <p:spPr>
          <a:xfrm>
            <a:off x="670560" y="530352"/>
            <a:ext cx="10911840" cy="4187952"/>
          </a:xfrm>
          <a:prstGeom prst="rect">
            <a:avLst/>
          </a:prstGeom>
        </p:spPr>
        <p:txBody>
          <a:bodyPr vert="horz" lIns="182880" tIns="91440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2"/>
          </p:nvPr>
        </p:nvSpPr>
        <p:spPr>
          <a:xfrm>
            <a:off x="5035104" y="6111876"/>
            <a:ext cx="30480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7ED6C8E8-D9CD-4DFE-A31D-6748C57155B6}" type="datetimeFigureOut">
              <a:rPr lang="ru-RU" smtClean="0"/>
              <a:pPr/>
              <a:t>23.10.2025</a:t>
            </a:fld>
            <a:endParaRPr lang="ru-RU"/>
          </a:p>
        </p:txBody>
      </p:sp>
      <p:sp>
        <p:nvSpPr>
          <p:cNvPr id="18" name="Нижний колонтитул 17"/>
          <p:cNvSpPr>
            <a:spLocks noGrp="1"/>
          </p:cNvSpPr>
          <p:nvPr>
            <p:ph type="ftr" sz="quarter" idx="3"/>
          </p:nvPr>
        </p:nvSpPr>
        <p:spPr>
          <a:xfrm>
            <a:off x="8083104" y="6111876"/>
            <a:ext cx="30480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11131104" y="6111876"/>
            <a:ext cx="6096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25C3ADAF-0770-44EA-9C31-9AC8DD6CBE5A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2" r:id="rId1"/>
    <p:sldLayoutId id="2147483703" r:id="rId2"/>
    <p:sldLayoutId id="2147483704" r:id="rId3"/>
    <p:sldLayoutId id="2147483705" r:id="rId4"/>
    <p:sldLayoutId id="2147483706" r:id="rId5"/>
    <p:sldLayoutId id="2147483707" r:id="rId6"/>
    <p:sldLayoutId id="2147483708" r:id="rId7"/>
    <p:sldLayoutId id="2147483709" r:id="rId8"/>
    <p:sldLayoutId id="2147483710" r:id="rId9"/>
    <p:sldLayoutId id="2147483711" r:id="rId10"/>
    <p:sldLayoutId id="2147483712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b="1" kern="1200">
          <a:solidFill>
            <a:schemeClr val="accent1">
              <a:tint val="88000"/>
              <a:satMod val="150000"/>
            </a:schemeClr>
          </a:solidFill>
          <a:effectLst>
            <a:outerShdw blurRad="53975" dist="22860" dir="5400000" algn="tl" rotWithShape="0">
              <a:srgbClr val="000000">
                <a:alpha val="5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65176" indent="-265176" algn="l" rtl="0" eaLnBrk="1" latinLnBrk="0" hangingPunct="1">
        <a:spcBef>
          <a:spcPts val="250"/>
        </a:spcBef>
        <a:buClr>
          <a:schemeClr val="accent1"/>
        </a:buClr>
        <a:buSzPct val="80000"/>
        <a:buFont typeface="Wingdings 2"/>
        <a:buChar char=""/>
        <a:defRPr kumimoji="0" sz="28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548640" indent="-201168" algn="l" rtl="0" eaLnBrk="1" latinLnBrk="0" hangingPunct="1">
        <a:spcBef>
          <a:spcPts val="250"/>
        </a:spcBef>
        <a:buClr>
          <a:schemeClr val="accent1"/>
        </a:buClr>
        <a:buSzPct val="100000"/>
        <a:buFont typeface="Verdana"/>
        <a:buChar char="◦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786384" indent="-182880" algn="l" rtl="0" eaLnBrk="1" latinLnBrk="0" hangingPunct="1">
        <a:spcBef>
          <a:spcPts val="250"/>
        </a:spcBef>
        <a:buClr>
          <a:schemeClr val="accent2">
            <a:tint val="85000"/>
            <a:satMod val="285000"/>
          </a:schemeClr>
        </a:buClr>
        <a:buSzPct val="100000"/>
        <a:buFont typeface="Wingdings 2"/>
        <a:buChar char="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024128" indent="-182880" algn="l" rtl="0" eaLnBrk="1" latinLnBrk="0" hangingPunct="1">
        <a:spcBef>
          <a:spcPts val="230"/>
        </a:spcBef>
        <a:buClr>
          <a:schemeClr val="accent2">
            <a:tint val="85000"/>
            <a:satMod val="285000"/>
          </a:schemeClr>
        </a:buClr>
        <a:buSzPct val="112000"/>
        <a:buFont typeface="Verdana"/>
        <a:buChar char="◦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90472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7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700784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spcBef>
          <a:spcPts val="257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5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148840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Советы психолога. Как провести осенние каникулы с пользой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dirty="0" smtClean="0"/>
              <a:t>Педагог-психолог РРЦ «Взгляд»</a:t>
            </a:r>
          </a:p>
          <a:p>
            <a:r>
              <a:rPr lang="ru-RU" dirty="0" err="1" smtClean="0"/>
              <a:t>Исламова</a:t>
            </a:r>
            <a:r>
              <a:rPr lang="ru-RU" dirty="0" smtClean="0"/>
              <a:t> Лариса </a:t>
            </a:r>
            <a:r>
              <a:rPr lang="ru-RU" dirty="0" err="1" smtClean="0"/>
              <a:t>Райфиновна</a:t>
            </a:r>
            <a:endParaRPr lang="ru-RU" dirty="0"/>
          </a:p>
        </p:txBody>
      </p:sp>
      <p:pic>
        <p:nvPicPr>
          <p:cNvPr id="1026" name="Picture 2" descr="C:\Users\user\Desktop\РРЦ ВЗГЛЯД\лого\ЛОГОТИП КРУГЛЫЙ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50223" y="3740685"/>
            <a:ext cx="2041455" cy="202690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0073" y="457200"/>
            <a:ext cx="10911840" cy="1051560"/>
          </a:xfrm>
        </p:spPr>
        <p:txBody>
          <a:bodyPr/>
          <a:lstStyle/>
          <a:p>
            <a:r>
              <a:rPr lang="ru-RU" dirty="0" smtClean="0"/>
              <a:t>Первые в учебном году каникулы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31412" y="1623656"/>
            <a:ext cx="10911840" cy="4187952"/>
          </a:xfrm>
        </p:spPr>
        <p:txBody>
          <a:bodyPr>
            <a:normAutofit fontScale="92500" lnSpcReduction="10000"/>
          </a:bodyPr>
          <a:lstStyle/>
          <a:p>
            <a:r>
              <a:rPr lang="ru-RU" dirty="0" smtClean="0"/>
              <a:t>Первая </a:t>
            </a:r>
            <a:r>
              <a:rPr lang="ru-RU" dirty="0" smtClean="0"/>
              <a:t>четверть — одна из самых сложных, </a:t>
            </a:r>
            <a:r>
              <a:rPr lang="ru-RU" dirty="0" smtClean="0"/>
              <a:t>довольно </a:t>
            </a:r>
            <a:r>
              <a:rPr lang="ru-RU" dirty="0" smtClean="0"/>
              <a:t>много сил у ребенка уходит на адаптацию к учебной нагрузке. И теперь настало время отдохнуть и восстановить свои ресурсы.</a:t>
            </a:r>
          </a:p>
          <a:p>
            <a:r>
              <a:rPr lang="ru-RU" dirty="0" smtClean="0"/>
              <a:t>Заранее поговорите </a:t>
            </a:r>
            <a:r>
              <a:rPr lang="ru-RU" dirty="0" smtClean="0"/>
              <a:t>с </a:t>
            </a:r>
            <a:r>
              <a:rPr lang="ru-RU" dirty="0" smtClean="0"/>
              <a:t>ребенком, выясните</a:t>
            </a:r>
            <a:r>
              <a:rPr lang="ru-RU" dirty="0" smtClean="0"/>
              <a:t>, </a:t>
            </a:r>
            <a:r>
              <a:rPr lang="ru-RU" dirty="0" smtClean="0"/>
              <a:t>как бы он хотел отдохнуть, ведь </a:t>
            </a:r>
            <a:r>
              <a:rPr lang="ru-RU" dirty="0" smtClean="0"/>
              <a:t>это же его каникулы! </a:t>
            </a:r>
            <a:endParaRPr lang="ru-RU" dirty="0" smtClean="0"/>
          </a:p>
          <a:p>
            <a:r>
              <a:rPr lang="ru-RU" dirty="0" smtClean="0"/>
              <a:t>Чем более </a:t>
            </a:r>
            <a:r>
              <a:rPr lang="ru-RU" dirty="0" smtClean="0"/>
              <a:t>разнообразной </a:t>
            </a:r>
            <a:r>
              <a:rPr lang="ru-RU" dirty="0" smtClean="0"/>
              <a:t>будет программа отдыха, тем лучше для ребенка любого возраста. При правильном подходе можно </a:t>
            </a:r>
            <a:r>
              <a:rPr lang="ru-RU" dirty="0" smtClean="0"/>
              <a:t>все успеть – погулять, почитать, позаниматься </a:t>
            </a:r>
            <a:r>
              <a:rPr lang="ru-RU" dirty="0" smtClean="0"/>
              <a:t>спортом, а заодно прокачать у ребенка умение планировать свой отдых</a:t>
            </a:r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0620" y="471115"/>
            <a:ext cx="10911840" cy="1051560"/>
          </a:xfrm>
        </p:spPr>
        <p:txBody>
          <a:bodyPr/>
          <a:lstStyle/>
          <a:p>
            <a:r>
              <a:rPr lang="ru-RU" dirty="0" smtClean="0"/>
              <a:t>Советы для родителей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40742" y="1703169"/>
            <a:ext cx="10911840" cy="4187952"/>
          </a:xfrm>
        </p:spPr>
        <p:txBody>
          <a:bodyPr>
            <a:normAutofit fontScale="62500" lnSpcReduction="20000"/>
          </a:bodyPr>
          <a:lstStyle/>
          <a:p>
            <a:r>
              <a:rPr lang="ru-RU" dirty="0" smtClean="0"/>
              <a:t>Некоторые семьи </a:t>
            </a:r>
            <a:r>
              <a:rPr lang="ru-RU" dirty="0" smtClean="0"/>
              <a:t>предпочитают уезжать </a:t>
            </a:r>
            <a:r>
              <a:rPr lang="ru-RU" dirty="0" smtClean="0"/>
              <a:t>в теплые </a:t>
            </a:r>
            <a:r>
              <a:rPr lang="ru-RU" dirty="0" smtClean="0"/>
              <a:t>страны, но </a:t>
            </a:r>
            <a:r>
              <a:rPr lang="ru-RU" dirty="0" smtClean="0"/>
              <a:t>лучше все же воздержаться </a:t>
            </a:r>
            <a:r>
              <a:rPr lang="ru-RU" dirty="0" smtClean="0"/>
              <a:t>от перемены климатического </a:t>
            </a:r>
            <a:r>
              <a:rPr lang="ru-RU" dirty="0" smtClean="0"/>
              <a:t>пояса. Школьнику на </a:t>
            </a:r>
            <a:r>
              <a:rPr lang="ru-RU" dirty="0" smtClean="0"/>
              <a:t>адаптацию к климату </a:t>
            </a:r>
            <a:r>
              <a:rPr lang="ru-RU" dirty="0" smtClean="0"/>
              <a:t>может потребоваться до двух недель. А </a:t>
            </a:r>
            <a:r>
              <a:rPr lang="ru-RU" dirty="0" smtClean="0"/>
              <a:t>так как этого времени нет, ребенок получает двойной удар по </a:t>
            </a:r>
            <a:r>
              <a:rPr lang="ru-RU" dirty="0" smtClean="0"/>
              <a:t>иммунитету, поэтому лучше воздержаться от поездок в жаркие страны.</a:t>
            </a:r>
          </a:p>
          <a:p>
            <a:pPr>
              <a:buNone/>
            </a:pPr>
            <a:endParaRPr lang="ru-RU" dirty="0" smtClean="0"/>
          </a:p>
          <a:p>
            <a:r>
              <a:rPr lang="ru-RU" dirty="0" smtClean="0"/>
              <a:t>Важно сильно не выбиваться из уже установившегося режима сна, поскольку в таком случае первые учебные недели </a:t>
            </a:r>
            <a:r>
              <a:rPr lang="ru-RU" dirty="0" smtClean="0"/>
              <a:t>после каникул пройдут </a:t>
            </a:r>
            <a:r>
              <a:rPr lang="ru-RU" dirty="0" smtClean="0"/>
              <a:t>гораздо сложнее. </a:t>
            </a:r>
            <a:r>
              <a:rPr lang="ru-RU" dirty="0" smtClean="0"/>
              <a:t>В </a:t>
            </a:r>
            <a:r>
              <a:rPr lang="ru-RU" dirty="0" smtClean="0"/>
              <a:t>дни каникул вообще важен баланс и разумный подход. </a:t>
            </a:r>
            <a:r>
              <a:rPr lang="ru-RU" dirty="0" smtClean="0"/>
              <a:t>Не стоит </a:t>
            </a:r>
            <a:r>
              <a:rPr lang="ru-RU" dirty="0" smtClean="0"/>
              <a:t>спать до полудня, ложиться глубоко за </a:t>
            </a:r>
            <a:r>
              <a:rPr lang="ru-RU" dirty="0" smtClean="0"/>
              <a:t>полночь. Но </a:t>
            </a:r>
            <a:r>
              <a:rPr lang="ru-RU" dirty="0" smtClean="0"/>
              <a:t>и вставать как в школу, в семь утра, а в девять уже делать уроки тоже не имеет смысла. </a:t>
            </a:r>
          </a:p>
          <a:p>
            <a:endParaRPr lang="ru-RU" dirty="0" smtClean="0"/>
          </a:p>
          <a:p>
            <a:r>
              <a:rPr lang="ru-RU" dirty="0" smtClean="0"/>
              <a:t>По тем же причинам не стоит прекращать посещать секции и кружки, а также постепенно делать заданные уроки, не оставляя их на последний </a:t>
            </a:r>
            <a:r>
              <a:rPr lang="ru-RU" dirty="0" smtClean="0"/>
              <a:t>день. Неделя </a:t>
            </a:r>
            <a:r>
              <a:rPr lang="ru-RU" dirty="0" smtClean="0"/>
              <a:t>свободы и ничегонеделания может помешать детям вернуться к нагрузкам, и родителям стоит позаботиться о том, чтоб не создать ребенку дополнительный стресс.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0620" y="471115"/>
            <a:ext cx="10911840" cy="1051560"/>
          </a:xfrm>
        </p:spPr>
        <p:txBody>
          <a:bodyPr/>
          <a:lstStyle/>
          <a:p>
            <a:r>
              <a:rPr lang="ru-RU" dirty="0" smtClean="0"/>
              <a:t>Советы для родителей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40742" y="1703169"/>
            <a:ext cx="10911840" cy="4187952"/>
          </a:xfrm>
        </p:spPr>
        <p:txBody>
          <a:bodyPr>
            <a:normAutofit fontScale="77500" lnSpcReduction="20000"/>
          </a:bodyPr>
          <a:lstStyle/>
          <a:p>
            <a:r>
              <a:rPr lang="ru-RU" dirty="0" smtClean="0"/>
              <a:t>Просмотр </a:t>
            </a:r>
            <a:r>
              <a:rPr lang="ru-RU" dirty="0" smtClean="0"/>
              <a:t>телепередач </a:t>
            </a:r>
            <a:r>
              <a:rPr lang="ru-RU" dirty="0" smtClean="0"/>
              <a:t>–пассивный </a:t>
            </a:r>
            <a:r>
              <a:rPr lang="ru-RU" dirty="0" smtClean="0"/>
              <a:t>способ получения удовольствия: ребенку показывают картинку, его развлекают. Он не тренирует при этом ни воображение, ни творческое </a:t>
            </a:r>
            <a:r>
              <a:rPr lang="ru-RU" dirty="0" smtClean="0"/>
              <a:t>мышление. </a:t>
            </a:r>
            <a:r>
              <a:rPr lang="ru-RU" dirty="0" smtClean="0"/>
              <a:t>Одного-двух (</a:t>
            </a:r>
            <a:r>
              <a:rPr lang="ru-RU" dirty="0" err="1" smtClean="0"/>
              <a:t>мульт</a:t>
            </a:r>
            <a:r>
              <a:rPr lang="ru-RU" dirty="0" smtClean="0"/>
              <a:t>)фильмов в день вполне достаточно</a:t>
            </a:r>
            <a:r>
              <a:rPr lang="ru-RU" dirty="0" smtClean="0"/>
              <a:t>.</a:t>
            </a:r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dirty="0" smtClean="0"/>
          </a:p>
          <a:p>
            <a:r>
              <a:rPr lang="ru-RU" dirty="0" smtClean="0"/>
              <a:t>При организации досуга, учитывайте </a:t>
            </a:r>
            <a:r>
              <a:rPr lang="ru-RU" dirty="0" smtClean="0"/>
              <a:t>интересы ребенка. По возможности </a:t>
            </a:r>
            <a:r>
              <a:rPr lang="ru-RU" dirty="0" smtClean="0"/>
              <a:t>выбирайте совместные </a:t>
            </a:r>
            <a:r>
              <a:rPr lang="ru-RU" dirty="0" smtClean="0"/>
              <a:t>семейные активности: походы в парк, кинотеатр, театр, музей или на выставку. Можно даже спланировать небольшое путешествие в соседний город с посещением интересных мест и </a:t>
            </a:r>
            <a:r>
              <a:rPr lang="ru-RU" dirty="0" smtClean="0"/>
              <a:t>достопримечательностей. </a:t>
            </a:r>
            <a:r>
              <a:rPr lang="ru-RU" dirty="0" smtClean="0"/>
              <a:t>Время, проведенное в кругу семьи за интересным занятием, укрепляет детско-родительские отношения, формируя ощущение безопасности, </a:t>
            </a:r>
            <a:r>
              <a:rPr lang="ru-RU" dirty="0" smtClean="0"/>
              <a:t>уверенности.</a:t>
            </a:r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0317" y="182880"/>
            <a:ext cx="10911840" cy="105156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Советы родителям младших школьников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80499" y="1375178"/>
            <a:ext cx="10911840" cy="4187952"/>
          </a:xfrm>
        </p:spPr>
        <p:txBody>
          <a:bodyPr>
            <a:normAutofit fontScale="70000" lnSpcReduction="20000"/>
          </a:bodyPr>
          <a:lstStyle/>
          <a:p>
            <a:r>
              <a:rPr lang="ru-RU" dirty="0" smtClean="0"/>
              <a:t>Чем младше ребенок, </a:t>
            </a:r>
            <a:r>
              <a:rPr lang="ru-RU" dirty="0" smtClean="0"/>
              <a:t>тем больше нуждается во внешней организации деятельности в целом и досуга в частности</a:t>
            </a:r>
            <a:r>
              <a:rPr lang="ru-RU" dirty="0" smtClean="0"/>
              <a:t>. Поэтому, если ваш ребенок младшего школьного возраста, планируйте времяпровождение на каникулах заранее</a:t>
            </a:r>
          </a:p>
          <a:p>
            <a:pPr>
              <a:buNone/>
            </a:pPr>
            <a:endParaRPr lang="ru-RU" dirty="0" smtClean="0"/>
          </a:p>
          <a:p>
            <a:r>
              <a:rPr lang="ru-RU" dirty="0" smtClean="0"/>
              <a:t>Побольше живого общения и свежего </a:t>
            </a:r>
            <a:r>
              <a:rPr lang="ru-RU" dirty="0" smtClean="0"/>
              <a:t>воздуха. Свежий </a:t>
            </a:r>
            <a:r>
              <a:rPr lang="ru-RU" dirty="0" smtClean="0"/>
              <a:t>воздух - ваш главный </a:t>
            </a:r>
            <a:r>
              <a:rPr lang="ru-RU" dirty="0" smtClean="0"/>
              <a:t>союзник. </a:t>
            </a:r>
            <a:r>
              <a:rPr lang="ru-RU" dirty="0" smtClean="0"/>
              <a:t>Гуляйте в любую погоду, каждый день постепенно увеличивая продолжительность прогулки</a:t>
            </a:r>
            <a:r>
              <a:rPr lang="ru-RU" dirty="0" smtClean="0"/>
              <a:t>.</a:t>
            </a:r>
          </a:p>
          <a:p>
            <a:pPr>
              <a:buNone/>
            </a:pPr>
            <a:endParaRPr lang="ru-RU" dirty="0" smtClean="0"/>
          </a:p>
          <a:p>
            <a:r>
              <a:rPr lang="ru-RU" dirty="0" smtClean="0"/>
              <a:t>А чтобы не было скучно, собирайте листья, шишки и желуди для поделок, катайтесь наперегонки на велосипедах и самокатах или нарисуйте для ребенка карту, ориентируясь по которой, он сможет отыскать в парке предварительно спрятанный клад. Ежедневные прогулки и физическая активность на свежем воздухе активизируют сопротивляемость организма перед вирусами.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0864" y="222636"/>
            <a:ext cx="10911840" cy="105156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Советы родителям старших школьников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50682" y="1404995"/>
            <a:ext cx="10911840" cy="4187952"/>
          </a:xfrm>
        </p:spPr>
        <p:txBody>
          <a:bodyPr>
            <a:normAutofit fontScale="70000" lnSpcReduction="20000"/>
          </a:bodyPr>
          <a:lstStyle/>
          <a:p>
            <a:r>
              <a:rPr lang="ru-RU" dirty="0" smtClean="0"/>
              <a:t>Несколько дней каникул </a:t>
            </a:r>
            <a:r>
              <a:rPr lang="ru-RU" dirty="0" smtClean="0"/>
              <a:t>можно посвятить </a:t>
            </a:r>
            <a:r>
              <a:rPr lang="ru-RU" dirty="0" smtClean="0"/>
              <a:t>будущей профессии или профориентации: пройти тестирование, </a:t>
            </a:r>
            <a:r>
              <a:rPr lang="ru-RU" dirty="0" smtClean="0"/>
              <a:t>поискать информацию об интересующих профессиях, сходить на экскурсию в вузы. </a:t>
            </a:r>
            <a:endParaRPr lang="ru-RU" dirty="0" smtClean="0"/>
          </a:p>
          <a:p>
            <a:pPr>
              <a:buNone/>
            </a:pPr>
            <a:endParaRPr lang="ru-RU" dirty="0" smtClean="0"/>
          </a:p>
          <a:p>
            <a:r>
              <a:rPr lang="ru-RU" dirty="0" smtClean="0"/>
              <a:t>Лучше </a:t>
            </a:r>
            <a:r>
              <a:rPr lang="ru-RU" dirty="0" smtClean="0"/>
              <a:t>ограничить время, которое ребенок может провести за компьютером или планшетом/смартфоном. </a:t>
            </a:r>
            <a:r>
              <a:rPr lang="ru-RU" dirty="0" smtClean="0"/>
              <a:t>Сидеть за компьютером или за партой - это сидячее положение. Напряженные зрительные нервы. И отдыха от учебы здесь не получится. Кислорода мало, подвижности </a:t>
            </a:r>
            <a:r>
              <a:rPr lang="ru-RU" dirty="0" smtClean="0"/>
              <a:t>мало, соответственно</a:t>
            </a:r>
            <a:r>
              <a:rPr lang="ru-RU" dirty="0" smtClean="0"/>
              <a:t>, </a:t>
            </a:r>
            <a:r>
              <a:rPr lang="ru-RU" dirty="0" smtClean="0"/>
              <a:t>школьник полноценно не отдохнет и к </a:t>
            </a:r>
            <a:r>
              <a:rPr lang="ru-RU" dirty="0" smtClean="0"/>
              <a:t>учебе </a:t>
            </a:r>
            <a:r>
              <a:rPr lang="ru-RU" dirty="0" smtClean="0"/>
              <a:t>не подготовится.</a:t>
            </a:r>
            <a:r>
              <a:rPr lang="ru-RU" dirty="0" smtClean="0"/>
              <a:t> </a:t>
            </a:r>
            <a:endParaRPr lang="ru-RU" dirty="0" smtClean="0"/>
          </a:p>
          <a:p>
            <a:endParaRPr lang="ru-RU" dirty="0" smtClean="0"/>
          </a:p>
          <a:p>
            <a:pPr fontAlgn="t"/>
            <a:r>
              <a:rPr lang="ru-RU" dirty="0" smtClean="0"/>
              <a:t>Обозначьте </a:t>
            </a:r>
            <a:r>
              <a:rPr lang="ru-RU" dirty="0" smtClean="0"/>
              <a:t>конкретное время, которое ваш школьник может сидеть за компьютером или играть в планшет. Сначала помогите ему контролировать это время сами, потом он сам может заводить таймер - хоть внутренний, хоть внешний. И обязательно нужно объяснить, почему нельзя долго сидеть перед монитором. 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0560" y="361785"/>
            <a:ext cx="10911840" cy="1051560"/>
          </a:xfrm>
        </p:spPr>
        <p:txBody>
          <a:bodyPr/>
          <a:lstStyle/>
          <a:p>
            <a:r>
              <a:rPr lang="ru-RU" dirty="0" smtClean="0"/>
              <a:t>Заключение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70560" y="1494447"/>
            <a:ext cx="10911840" cy="4187952"/>
          </a:xfrm>
        </p:spPr>
        <p:txBody>
          <a:bodyPr/>
          <a:lstStyle/>
          <a:p>
            <a:r>
              <a:rPr lang="ru-RU" dirty="0" smtClean="0"/>
              <a:t>Желаем детям провести осенние каникулы весело, </a:t>
            </a:r>
            <a:r>
              <a:rPr lang="ru-RU" dirty="0" smtClean="0"/>
              <a:t>д</a:t>
            </a:r>
            <a:r>
              <a:rPr lang="ru-RU" dirty="0" smtClean="0"/>
              <a:t>ружно, по возможности продуктивно </a:t>
            </a:r>
          </a:p>
          <a:p>
            <a:pPr>
              <a:buNone/>
            </a:pPr>
            <a:r>
              <a:rPr lang="ru-RU" dirty="0" smtClean="0"/>
              <a:t> </a:t>
            </a:r>
          </a:p>
          <a:p>
            <a:r>
              <a:rPr lang="ru-RU" dirty="0" smtClean="0"/>
              <a:t>Родителям же желаем за время каникул у ваших школьников восстановить </a:t>
            </a:r>
            <a:r>
              <a:rPr lang="ru-RU" dirty="0" smtClean="0"/>
              <a:t>его силы: давать хорошенько выспаться, гулять на свежем воздухе, витаминизировать </a:t>
            </a:r>
            <a:r>
              <a:rPr lang="ru-RU" dirty="0" smtClean="0"/>
              <a:t>рацион</a:t>
            </a:r>
          </a:p>
          <a:p>
            <a:pPr>
              <a:buNone/>
            </a:pPr>
            <a:endParaRPr lang="ru-RU" dirty="0" smtClean="0"/>
          </a:p>
          <a:p>
            <a:r>
              <a:rPr lang="ru-RU" dirty="0" smtClean="0"/>
              <a:t>Ждем вас на учебу бодрыми и отдохнувшими!</a:t>
            </a:r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спект">
  <a:themeElements>
    <a:clrScheme name="Изящная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Аспект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270000"/>
              </a:schemeClr>
            </a:gs>
            <a:gs pos="25000">
              <a:schemeClr val="phClr">
                <a:tint val="60000"/>
                <a:satMod val="300000"/>
              </a:schemeClr>
            </a:gs>
            <a:gs pos="100000">
              <a:schemeClr val="phClr">
                <a:tint val="29000"/>
                <a:satMod val="40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5000"/>
                <a:satMod val="155000"/>
              </a:schemeClr>
            </a:gs>
            <a:gs pos="60000">
              <a:schemeClr val="phClr">
                <a:shade val="95000"/>
                <a:satMod val="150000"/>
              </a:schemeClr>
            </a:gs>
            <a:gs pos="100000">
              <a:schemeClr val="phClr">
                <a:tint val="87000"/>
                <a:satMod val="2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atMod val="150000"/>
            </a:schemeClr>
          </a:solidFill>
          <a:prstDash val="solid"/>
        </a:ln>
        <a:ln w="425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2000000"/>
            </a:lightRig>
          </a:scene3d>
          <a:sp3d prstMaterial="powder">
            <a:bevelT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35000"/>
                <a:satMod val="150000"/>
              </a:schemeClr>
            </a:gs>
            <a:gs pos="45000">
              <a:schemeClr val="phClr">
                <a:shade val="68000"/>
                <a:satMod val="15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0"/>
        </a:gradFill>
        <a:blipFill>
          <a:blip xmlns:r="http://schemas.openxmlformats.org/officeDocument/2006/relationships" r:embed="rId1">
            <a:duotone>
              <a:schemeClr val="phClr">
                <a:shade val="800"/>
                <a:satMod val="150000"/>
              </a:schemeClr>
              <a:schemeClr val="phClr">
                <a:tint val="80000"/>
                <a:satMod val="150000"/>
              </a:schemeClr>
            </a:duotone>
          </a:blip>
          <a:tile tx="0" ty="0" sx="75000" sy="7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Aspect</Template>
  <TotalTime>149</TotalTime>
  <Words>280</Words>
  <Application>Microsoft Office PowerPoint</Application>
  <PresentationFormat>Произвольный</PresentationFormat>
  <Paragraphs>37</Paragraphs>
  <Slides>7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Аспект</vt:lpstr>
      <vt:lpstr>Советы психолога. Как провести осенние каникулы с пользой</vt:lpstr>
      <vt:lpstr>Первые в учебном году каникулы</vt:lpstr>
      <vt:lpstr>Советы для родителей</vt:lpstr>
      <vt:lpstr>Советы для родителей</vt:lpstr>
      <vt:lpstr>Советы родителям младших школьников</vt:lpstr>
      <vt:lpstr>Советы родителям старших школьников</vt:lpstr>
      <vt:lpstr>Заключение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Главный внештатный детский психотерапевт, заведующая КДО№4  Алянгина Светлана Ураловна</dc:title>
  <dc:creator>Врач</dc:creator>
  <cp:lastModifiedBy>user</cp:lastModifiedBy>
  <cp:revision>10</cp:revision>
  <dcterms:created xsi:type="dcterms:W3CDTF">2025-05-19T17:22:58Z</dcterms:created>
  <dcterms:modified xsi:type="dcterms:W3CDTF">2025-10-23T06:32:12Z</dcterms:modified>
</cp:coreProperties>
</file>